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4" r:id="rId3"/>
    <p:sldId id="259" r:id="rId4"/>
    <p:sldId id="260" r:id="rId5"/>
    <p:sldId id="266" r:id="rId6"/>
    <p:sldId id="267" r:id="rId7"/>
    <p:sldId id="256" r:id="rId8"/>
    <p:sldId id="268" r:id="rId9"/>
    <p:sldId id="269" r:id="rId10"/>
    <p:sldId id="270" r:id="rId11"/>
    <p:sldId id="263" r:id="rId12"/>
    <p:sldId id="271" r:id="rId13"/>
    <p:sldId id="265" r:id="rId14"/>
    <p:sldId id="272" r:id="rId15"/>
    <p:sldId id="273" r:id="rId16"/>
    <p:sldId id="274" r:id="rId17"/>
    <p:sldId id="275" r:id="rId18"/>
    <p:sldId id="276" r:id="rId19"/>
    <p:sldId id="258" r:id="rId20"/>
    <p:sldId id="261" r:id="rId21"/>
    <p:sldId id="277" r:id="rId22"/>
    <p:sldId id="278" r:id="rId23"/>
    <p:sldId id="262"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p:normalViewPr>
  <p:slideViewPr>
    <p:cSldViewPr>
      <p:cViewPr varScale="1">
        <p:scale>
          <a:sx n="88" d="100"/>
          <a:sy n="88" d="100"/>
        </p:scale>
        <p:origin x="-106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676B9CB-AD73-4600-943D-823ADCA6EFB2}"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transition>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2B7E26C-28BE-452D-BBD3-2FFDC8E9F8DD}" type="datetimeFigureOut">
              <a:rPr lang="ru-RU" smtClean="0"/>
              <a:pPr/>
              <a:t>02.10.2012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676B9CB-AD73-4600-943D-823ADCA6EFB2}" type="slidenum">
              <a:rPr lang="ru-RU" smtClean="0"/>
              <a:pPr/>
              <a:t>‹#›</a:t>
            </a:fld>
            <a:endParaRPr lang="ru-RU"/>
          </a:p>
        </p:txBody>
      </p:sp>
    </p:spTree>
  </p:cSld>
  <p:clrMapOvr>
    <a:masterClrMapping/>
  </p:clrMapOvr>
  <p:transition>
    <p:dissolv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2B7E26C-28BE-452D-BBD3-2FFDC8E9F8DD}" type="datetimeFigureOut">
              <a:rPr lang="ru-RU" smtClean="0"/>
              <a:pPr/>
              <a:t>02.10.2012</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676B9CB-AD73-4600-943D-823ADCA6EFB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iming>
    <p:tnLst>
      <p:par>
        <p:cTn id="1" dur="indefinite" restart="never" nodeType="tmRoot"/>
      </p:par>
    </p:tnLst>
  </p:timing>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lum bright="-10000" contrast="20000"/>
          </a:blip>
          <a:srcRect l="12308" t="6920" r="12308" b="29647"/>
          <a:stretch>
            <a:fillRect/>
          </a:stretch>
        </p:blipFill>
        <p:spPr bwMode="auto">
          <a:xfrm>
            <a:off x="2267744" y="578071"/>
            <a:ext cx="4464496" cy="501116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Прямоугольник 2"/>
          <p:cNvSpPr/>
          <p:nvPr/>
        </p:nvSpPr>
        <p:spPr>
          <a:xfrm>
            <a:off x="1043608" y="5520134"/>
            <a:ext cx="7272808" cy="1077218"/>
          </a:xfrm>
          <a:prstGeom prst="rect">
            <a:avLst/>
          </a:prstGeom>
          <a:noFill/>
        </p:spPr>
        <p:txBody>
          <a:bodyPr wrap="square" lIns="91440" tIns="45720" rIns="91440" bIns="45720">
            <a:spAutoFit/>
          </a:bodyPr>
          <a:lstStyle/>
          <a:p>
            <a:pPr algn="ctr"/>
            <a:r>
              <a:rPr lang="ru-RU" sz="3200" b="1" cap="none" spc="0" dirty="0" err="1" smtClean="0">
                <a:ln w="17780" cmpd="sng">
                  <a:solidFill>
                    <a:srgbClr val="FFFFFF"/>
                  </a:solidFill>
                  <a:prstDash val="solid"/>
                  <a:miter lim="800000"/>
                </a:ln>
                <a:solidFill>
                  <a:srgbClr val="FF0000"/>
                </a:solidFill>
                <a:effectLst>
                  <a:outerShdw blurRad="50800" algn="tl" rotWithShape="0">
                    <a:srgbClr val="000000"/>
                  </a:outerShdw>
                </a:effectLst>
              </a:rPr>
              <a:t>Рихард</a:t>
            </a:r>
            <a:r>
              <a:rPr lang="ru-RU" sz="3200" b="1" cap="none" spc="0" dirty="0" smtClean="0">
                <a:ln w="17780" cmpd="sng">
                  <a:solidFill>
                    <a:srgbClr val="FFFFFF"/>
                  </a:solidFill>
                  <a:prstDash val="solid"/>
                  <a:miter lim="800000"/>
                </a:ln>
                <a:solidFill>
                  <a:srgbClr val="FF0000"/>
                </a:solidFill>
                <a:effectLst>
                  <a:outerShdw blurRad="50800" algn="tl" rotWithShape="0">
                    <a:srgbClr val="000000"/>
                  </a:outerShdw>
                </a:effectLst>
              </a:rPr>
              <a:t> Зорге – герой </a:t>
            </a:r>
          </a:p>
          <a:p>
            <a:pPr algn="ctr"/>
            <a:r>
              <a:rPr lang="ru-RU" sz="3200" b="1" dirty="0" smtClean="0">
                <a:ln w="17780" cmpd="sng">
                  <a:solidFill>
                    <a:srgbClr val="FFFFFF"/>
                  </a:solidFill>
                  <a:prstDash val="solid"/>
                  <a:miter lim="800000"/>
                </a:ln>
                <a:solidFill>
                  <a:srgbClr val="FF0000"/>
                </a:solidFill>
                <a:effectLst>
                  <a:outerShdw blurRad="50800" algn="tl" rotWithShape="0">
                    <a:srgbClr val="000000"/>
                  </a:outerShdw>
                </a:effectLst>
              </a:rPr>
              <a:t>Советского Союза</a:t>
            </a:r>
            <a:endParaRPr lang="ru-RU" sz="3200" b="1" cap="none" spc="0" dirty="0">
              <a:ln w="17780" cmpd="sng">
                <a:solidFill>
                  <a:srgbClr val="FFFFFF"/>
                </a:solidFill>
                <a:prstDash val="solid"/>
                <a:miter lim="800000"/>
              </a:ln>
              <a:solidFill>
                <a:srgbClr val="FF0000"/>
              </a:solidFill>
              <a:effectLst>
                <a:outerShdw blurRad="50800" algn="tl" rotWithShape="0">
                  <a:srgbClr val="000000"/>
                </a:outerShdw>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395536" y="371540"/>
            <a:ext cx="5315744" cy="2870502"/>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l="19622"/>
          <a:stretch>
            <a:fillRect/>
          </a:stretch>
        </p:blipFill>
        <p:spPr bwMode="auto">
          <a:xfrm>
            <a:off x="4860032" y="3307000"/>
            <a:ext cx="3834690" cy="3114689"/>
          </a:xfrm>
          <a:prstGeom prst="rect">
            <a:avLst/>
          </a:prstGeom>
          <a:noFill/>
          <a:ln w="9525">
            <a:noFill/>
            <a:miter lim="800000"/>
            <a:headEnd/>
            <a:tailEnd/>
          </a:ln>
        </p:spPr>
      </p:pic>
      <p:sp>
        <p:nvSpPr>
          <p:cNvPr id="4" name="TextBox 3"/>
          <p:cNvSpPr txBox="1"/>
          <p:nvPr/>
        </p:nvSpPr>
        <p:spPr>
          <a:xfrm>
            <a:off x="5868144" y="1403484"/>
            <a:ext cx="2736304" cy="369332"/>
          </a:xfrm>
          <a:prstGeom prst="rect">
            <a:avLst/>
          </a:prstGeom>
          <a:noFill/>
        </p:spPr>
        <p:txBody>
          <a:bodyPr wrap="square" rtlCol="0">
            <a:spAutoFit/>
          </a:bodyPr>
          <a:lstStyle/>
          <a:p>
            <a:pPr algn="ctr"/>
            <a:r>
              <a:rPr lang="ru-RU" dirty="0" smtClean="0">
                <a:latin typeface="Times New Roman" pitchFamily="18" charset="0"/>
                <a:cs typeface="Times New Roman" pitchFamily="18" charset="0"/>
              </a:rPr>
              <a:t>Семья Рихарда Зорге</a:t>
            </a:r>
            <a:endParaRPr lang="ru-RU" dirty="0">
              <a:latin typeface="Times New Roman" pitchFamily="18" charset="0"/>
              <a:cs typeface="Times New Roman" pitchFamily="18" charset="0"/>
            </a:endParaRPr>
          </a:p>
        </p:txBody>
      </p:sp>
      <p:sp>
        <p:nvSpPr>
          <p:cNvPr id="5" name="TextBox 4"/>
          <p:cNvSpPr txBox="1"/>
          <p:nvPr/>
        </p:nvSpPr>
        <p:spPr>
          <a:xfrm>
            <a:off x="467544" y="4881934"/>
            <a:ext cx="3744416" cy="923330"/>
          </a:xfrm>
          <a:prstGeom prst="rect">
            <a:avLst/>
          </a:prstGeom>
          <a:noFill/>
        </p:spPr>
        <p:txBody>
          <a:bodyPr wrap="square" rtlCol="0">
            <a:spAutoFit/>
          </a:bodyPr>
          <a:lstStyle/>
          <a:p>
            <a:pPr algn="ctr"/>
            <a:r>
              <a:rPr lang="ru-RU" dirty="0" err="1" smtClean="0">
                <a:latin typeface="Times New Roman" pitchFamily="18" charset="0"/>
                <a:cs typeface="Times New Roman" pitchFamily="18" charset="0"/>
              </a:rPr>
              <a:t>Рихард</a:t>
            </a:r>
            <a:r>
              <a:rPr lang="ru-RU" dirty="0" smtClean="0">
                <a:latin typeface="Times New Roman" pitchFamily="18" charset="0"/>
                <a:cs typeface="Times New Roman" pitchFamily="18" charset="0"/>
              </a:rPr>
              <a:t> Зорге и его родители- отец</a:t>
            </a:r>
            <a:r>
              <a:rPr lang="ru-RU" dirty="0" smtClean="0">
                <a:latin typeface="Times New Roman" pitchFamily="18" charset="0"/>
                <a:ea typeface="Calibri" pitchFamily="34" charset="0"/>
                <a:cs typeface="Times New Roman" pitchFamily="18" charset="0"/>
              </a:rPr>
              <a:t> </a:t>
            </a:r>
            <a:r>
              <a:rPr lang="ru-RU" dirty="0" smtClean="0">
                <a:latin typeface="Times New Roman" pitchFamily="18" charset="0"/>
                <a:ea typeface="Calibri" pitchFamily="34" charset="0"/>
                <a:cs typeface="Times New Roman" pitchFamily="18" charset="0"/>
              </a:rPr>
              <a:t>Густав Вильгельм </a:t>
            </a:r>
            <a:r>
              <a:rPr lang="ru-RU" dirty="0" err="1" smtClean="0">
                <a:latin typeface="Times New Roman" pitchFamily="18" charset="0"/>
                <a:ea typeface="Calibri" pitchFamily="34" charset="0"/>
                <a:cs typeface="Times New Roman" pitchFamily="18" charset="0"/>
              </a:rPr>
              <a:t>Рихард</a:t>
            </a:r>
            <a:r>
              <a:rPr lang="ru-RU" dirty="0" smtClean="0">
                <a:latin typeface="Times New Roman" pitchFamily="18" charset="0"/>
                <a:ea typeface="Calibri" pitchFamily="34" charset="0"/>
                <a:cs typeface="Times New Roman" pitchFamily="18" charset="0"/>
              </a:rPr>
              <a:t> Зорге,</a:t>
            </a:r>
          </a:p>
          <a:p>
            <a:pPr algn="ctr"/>
            <a:r>
              <a:rPr lang="ru-RU" dirty="0" smtClean="0">
                <a:latin typeface="Times New Roman" pitchFamily="18" charset="0"/>
                <a:cs typeface="Times New Roman" pitchFamily="18" charset="0"/>
              </a:rPr>
              <a:t>мать - </a:t>
            </a:r>
            <a:r>
              <a:rPr lang="ru-RU" dirty="0" smtClean="0">
                <a:latin typeface="Times New Roman" pitchFamily="18" charset="0"/>
                <a:ea typeface="Calibri" pitchFamily="34" charset="0"/>
                <a:cs typeface="Times New Roman" pitchFamily="18" charset="0"/>
              </a:rPr>
              <a:t>Нина Степановна </a:t>
            </a:r>
            <a:r>
              <a:rPr lang="ru-RU" dirty="0" smtClean="0">
                <a:latin typeface="Times New Roman" pitchFamily="18" charset="0"/>
                <a:ea typeface="Calibri" pitchFamily="34" charset="0"/>
                <a:cs typeface="Times New Roman" pitchFamily="18" charset="0"/>
              </a:rPr>
              <a:t>Кобелева.</a:t>
            </a:r>
            <a:endParaRPr lang="ru-RU"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539552" y="620688"/>
            <a:ext cx="3489152" cy="4968552"/>
          </a:xfrm>
          <a:prstGeom prst="rect">
            <a:avLst/>
          </a:prstGeom>
          <a:noFill/>
          <a:ln w="9525">
            <a:noFill/>
            <a:miter lim="800000"/>
            <a:headEnd/>
            <a:tailEnd/>
          </a:ln>
        </p:spPr>
      </p:pic>
      <p:sp>
        <p:nvSpPr>
          <p:cNvPr id="4099" name="Rectangle 3"/>
          <p:cNvSpPr>
            <a:spLocks noChangeArrowheads="1"/>
          </p:cNvSpPr>
          <p:nvPr/>
        </p:nvSpPr>
        <p:spPr bwMode="auto">
          <a:xfrm>
            <a:off x="4211960" y="908720"/>
            <a:ext cx="449999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родился в семье немецкого инженера Густава Вильгельма Рихарда Зорге  (1852</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1907), занимавшегося нефтедобычей на фирме Нобеля на Бакинских промыслах. Мать Зорге, Нина Степановна Кобелева, была русской. Всего в семье Зорге было 10 детей, </a:t>
            </a:r>
            <a:r>
              <a:rPr kumimoji="0" lang="ru-RU"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был самым младшим. Двоюродный дед Рихарда </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Фридрих Адольф Зорге (1826</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1906) </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был одним из руководителей. Первого Интернационала, секретарём Карла Маркса.</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1898 году семья Зорге уехала из России в Германию, и  детство Зорге прошло в Берлине.</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683568" y="764704"/>
            <a:ext cx="3195492" cy="5256584"/>
          </a:xfrm>
          <a:prstGeom prst="rect">
            <a:avLst/>
          </a:prstGeom>
          <a:noFill/>
          <a:ln w="9525">
            <a:noFill/>
            <a:miter lim="800000"/>
            <a:headEnd/>
            <a:tailEnd/>
          </a:ln>
        </p:spPr>
      </p:pic>
      <p:sp>
        <p:nvSpPr>
          <p:cNvPr id="5123" name="Rectangle 3"/>
          <p:cNvSpPr>
            <a:spLocks noChangeArrowheads="1"/>
          </p:cNvSpPr>
          <p:nvPr/>
        </p:nvSpPr>
        <p:spPr bwMode="auto">
          <a:xfrm>
            <a:off x="4355976" y="764704"/>
            <a:ext cx="432048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октябре 1914 года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не закончив реальное училище добровольцем вступил в немецкую армию, участвовал в боях  Первой мировой войны. Первоначально был направлен на западный фронт в составе полевой артиллерии. И летом 1915 года в боях на германо-бельгийском фронте был ранен в первый раз. В госпитале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сдает экзамен на аттестат зрелости. Получив звание ефрейтора направлен на восток в составе части для поддержки в Галиции австро-венгерских войск в боях против русской армии, однако не прошло и трех недель, как получил осколочное ранение. Был произведен в унтер-офицеры 43-го резервного полка полевой артиллерии и награжден Железным крестом II степени. В 1916 году после госпиталя вернулся в 43-й полк полевой артиллерии, который участвовал в боевых операциях под стенами крепости Верден.</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4932040" y="1503943"/>
            <a:ext cx="3635896"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марте 1916 года был ранен разрывом снаряда (один осколок попал по пальцам руки, ещё два осколка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 ногам), после чего в январе 1918 года комиссован (уволен с военной службы по инвалидности). В 1916 году поступил на медицинский факультет Берлинского Королевского университета имени Фридриха-Вильгельма, однако оставил занятия медициной перейдя на факультет общественных наук того же университета.</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611560" y="476672"/>
            <a:ext cx="4036192" cy="5832648"/>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611560" y="4920262"/>
            <a:ext cx="820891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После демобилизации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поступает на факультет общественных наук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Кильского</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университета. Когда в Гамбурге открылся университет, Зорге записался туда как соискатель ученой степени на факультет государства и права, с отличием выдержал экзамен и получил ученую степень доктора государства и права (в августе 1919 года получил степень по экономике в университете Гамбурга).</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5" name="Picture 3"/>
          <p:cNvPicPr>
            <a:picLocks noChangeAspect="1" noChangeArrowheads="1"/>
          </p:cNvPicPr>
          <p:nvPr/>
        </p:nvPicPr>
        <p:blipFill>
          <a:blip r:embed="rId2" cstate="print"/>
          <a:srcRect/>
          <a:stretch>
            <a:fillRect/>
          </a:stretch>
        </p:blipFill>
        <p:spPr bwMode="auto">
          <a:xfrm>
            <a:off x="827584" y="692696"/>
            <a:ext cx="2581275" cy="3810000"/>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4211960" y="836712"/>
            <a:ext cx="4497282" cy="3365800"/>
          </a:xfrm>
          <a:prstGeom prst="rect">
            <a:avLst/>
          </a:prstGeom>
          <a:noFill/>
          <a:ln w="9525">
            <a:noFill/>
            <a:miter lim="800000"/>
            <a:headEnd/>
            <a:tailEnd/>
          </a:ln>
        </p:spPr>
      </p:pic>
      <p:sp>
        <p:nvSpPr>
          <p:cNvPr id="6" name="TextBox 5"/>
          <p:cNvSpPr txBox="1"/>
          <p:nvPr/>
        </p:nvSpPr>
        <p:spPr>
          <a:xfrm>
            <a:off x="5148064" y="4293096"/>
            <a:ext cx="2592288" cy="307777"/>
          </a:xfrm>
          <a:prstGeom prst="rect">
            <a:avLst/>
          </a:prstGeom>
          <a:noFill/>
        </p:spPr>
        <p:txBody>
          <a:bodyPr wrap="square" rtlCol="0">
            <a:spAutoFit/>
          </a:bodyPr>
          <a:lstStyle/>
          <a:p>
            <a:pPr algn="ctr"/>
            <a:r>
              <a:rPr lang="ru-RU" sz="1400" dirty="0" err="1" smtClean="0">
                <a:latin typeface="Times New Roman" pitchFamily="18" charset="0"/>
                <a:cs typeface="Times New Roman" pitchFamily="18" charset="0"/>
              </a:rPr>
              <a:t>Кильский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уневерситет</a:t>
            </a:r>
            <a:endParaRPr lang="ru-RU" sz="1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95536" y="332656"/>
            <a:ext cx="3960440" cy="5845668"/>
          </a:xfrm>
          <a:prstGeom prst="rect">
            <a:avLst/>
          </a:prstGeom>
          <a:noFill/>
          <a:ln w="9525">
            <a:noFill/>
            <a:miter lim="800000"/>
            <a:headEnd/>
            <a:tailEnd/>
          </a:ln>
        </p:spPr>
      </p:pic>
      <p:sp>
        <p:nvSpPr>
          <p:cNvPr id="1027" name="Rectangle 3"/>
          <p:cNvSpPr>
            <a:spLocks noChangeArrowheads="1"/>
          </p:cNvSpPr>
          <p:nvPr/>
        </p:nvSpPr>
        <p:spPr bwMode="auto">
          <a:xfrm>
            <a:off x="4644008" y="1124744"/>
            <a:ext cx="4139952"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1917</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1919 годах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стал членом Независимой социал-демократической партии, с 1919 года член Коммунистической партии Германии. Был пропагандистом в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Вуппертале</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и Франкфурте-на-Майне, в 1920</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1921 годах редактировал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компартийную</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газету в Золингене. Был научным сотрудником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Франкфуртского</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института социальных исследований, более известного как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Франкфуртская</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школа</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Вскоре после запрета деятельности германской компартии в 1924 году Зорге с одобрения руководства по приглашению исполкома Коминтерна приезжает в Москву. В 1924 году приехал в СССР, работал в советских учреждениях.</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467544" y="4201343"/>
            <a:ext cx="806489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1925 году вступил в ВКП(б) и был принят на работу в аппарат Коминтерна, работал референтом информационного отдела, политическими и ученым секретарем организационного отдела Института марксизма-ленинизма при ЦК ВКП(б). С ноября 1929 года перешёл на работу в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Разведупр</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РККА. Школу совершенствования разведчика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проходил под руководством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Яниса</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Карловича Берзиньша и Семена Петровича Урицкого. В Москве Зорге познакомился с Екатериной Александровной Максимовой, которая впоследствии стала его женой.</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218" name="Picture 2"/>
          <p:cNvPicPr>
            <a:picLocks noChangeAspect="1" noChangeArrowheads="1"/>
          </p:cNvPicPr>
          <p:nvPr/>
        </p:nvPicPr>
        <p:blipFill>
          <a:blip r:embed="rId2" cstate="print"/>
          <a:srcRect/>
          <a:stretch>
            <a:fillRect/>
          </a:stretch>
        </p:blipFill>
        <p:spPr bwMode="auto">
          <a:xfrm>
            <a:off x="971600" y="332656"/>
            <a:ext cx="2592288" cy="3161327"/>
          </a:xfrm>
          <a:prstGeom prst="rect">
            <a:avLst/>
          </a:prstGeom>
          <a:noFill/>
          <a:ln w="9525">
            <a:noFill/>
            <a:miter lim="800000"/>
            <a:headEnd/>
            <a:tailEnd/>
          </a:ln>
        </p:spPr>
      </p:pic>
      <p:sp>
        <p:nvSpPr>
          <p:cNvPr id="4" name="Прямоугольник 3"/>
          <p:cNvSpPr/>
          <p:nvPr/>
        </p:nvSpPr>
        <p:spPr>
          <a:xfrm>
            <a:off x="1115616" y="3645024"/>
            <a:ext cx="2520280" cy="523220"/>
          </a:xfrm>
          <a:prstGeom prst="rect">
            <a:avLst/>
          </a:prstGeom>
        </p:spPr>
        <p:txBody>
          <a:bodyPr wrap="square">
            <a:spAutoFit/>
          </a:bodyPr>
          <a:lstStyle/>
          <a:p>
            <a:pPr algn="ctr"/>
            <a:r>
              <a:rPr lang="ru-RU" sz="1400" dirty="0" smtClean="0">
                <a:latin typeface="Times New Roman" pitchFamily="18" charset="0"/>
                <a:cs typeface="Times New Roman" pitchFamily="18" charset="0"/>
              </a:rPr>
              <a:t>Генерал </a:t>
            </a:r>
            <a:r>
              <a:rPr lang="ru-RU" sz="1400" dirty="0" err="1" smtClean="0">
                <a:latin typeface="Times New Roman" pitchFamily="18" charset="0"/>
                <a:cs typeface="Times New Roman" pitchFamily="18" charset="0"/>
              </a:rPr>
              <a:t>Филлип</a:t>
            </a:r>
            <a:r>
              <a:rPr lang="ru-RU" sz="1400" dirty="0" smtClean="0">
                <a:latin typeface="Times New Roman" pitchFamily="18" charset="0"/>
                <a:cs typeface="Times New Roman" pitchFamily="18" charset="0"/>
              </a:rPr>
              <a:t> Голиков - глава </a:t>
            </a:r>
            <a:r>
              <a:rPr lang="ru-RU" sz="1400" dirty="0" err="1" smtClean="0">
                <a:latin typeface="Times New Roman" pitchFamily="18" charset="0"/>
                <a:cs typeface="Times New Roman" pitchFamily="18" charset="0"/>
              </a:rPr>
              <a:t>Разведупра</a:t>
            </a:r>
            <a:r>
              <a:rPr lang="ru-RU" sz="1400" dirty="0" smtClean="0">
                <a:latin typeface="Times New Roman" pitchFamily="18" charset="0"/>
                <a:cs typeface="Times New Roman" pitchFamily="18" charset="0"/>
              </a:rPr>
              <a:t> РККА</a:t>
            </a:r>
            <a:endParaRPr lang="ru-RU" sz="1400" dirty="0">
              <a:latin typeface="Times New Roman" pitchFamily="18" charset="0"/>
              <a:cs typeface="Times New Roman" pitchFamily="18" charset="0"/>
            </a:endParaRPr>
          </a:p>
        </p:txBody>
      </p:sp>
      <p:pic>
        <p:nvPicPr>
          <p:cNvPr id="9219" name="Picture 3"/>
          <p:cNvPicPr>
            <a:picLocks noChangeAspect="1" noChangeArrowheads="1"/>
          </p:cNvPicPr>
          <p:nvPr/>
        </p:nvPicPr>
        <p:blipFill>
          <a:blip r:embed="rId3" cstate="print"/>
          <a:srcRect/>
          <a:stretch>
            <a:fillRect/>
          </a:stretch>
        </p:blipFill>
        <p:spPr bwMode="auto">
          <a:xfrm>
            <a:off x="5292080" y="342942"/>
            <a:ext cx="2160240" cy="3086058"/>
          </a:xfrm>
          <a:prstGeom prst="rect">
            <a:avLst/>
          </a:prstGeom>
          <a:noFill/>
          <a:ln w="9525">
            <a:noFill/>
            <a:miter lim="800000"/>
            <a:headEnd/>
            <a:tailEnd/>
          </a:ln>
        </p:spPr>
      </p:pic>
      <p:sp>
        <p:nvSpPr>
          <p:cNvPr id="6" name="Прямоугольник 5"/>
          <p:cNvSpPr/>
          <p:nvPr/>
        </p:nvSpPr>
        <p:spPr>
          <a:xfrm>
            <a:off x="4716016" y="3553852"/>
            <a:ext cx="3456384" cy="523220"/>
          </a:xfrm>
          <a:prstGeom prst="rect">
            <a:avLst/>
          </a:prstGeom>
        </p:spPr>
        <p:txBody>
          <a:bodyPr wrap="square">
            <a:spAutoFit/>
          </a:bodyPr>
          <a:lstStyle/>
          <a:p>
            <a:pPr algn="ctr"/>
            <a:r>
              <a:rPr lang="ru-RU" sz="1400" dirty="0" smtClean="0">
                <a:latin typeface="Times New Roman" pitchFamily="18" charset="0"/>
                <a:cs typeface="Times New Roman" pitchFamily="18" charset="0"/>
              </a:rPr>
              <a:t>Голиков Ф.И.- начальник Разведывательного управления РККА.</a:t>
            </a:r>
            <a:endParaRPr lang="ru-RU" sz="1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467544" y="4848836"/>
            <a:ext cx="828092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 1930 года работал в Шанхае. Здесь он познакомился с американской журналисткой и шпионкой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Агнес</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Смедли</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(некоторые авторы считают, что она была его любовницей)</a:t>
            </a:r>
            <a:r>
              <a:rPr kumimoji="0" lang="ru-RU" sz="16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 японским журналистом, коммунистом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Хоцуми</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Одзаки</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который впоследствии стал важным информатором Зорге. Интересно, что работая в Китае Зорге пришел к выводу об усилении роли Соединенных Штатов в международных делах: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Мне стало ясно, что в будущем США займут место Великобритании, как господствующая держава на Тихом океане</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42" name="Picture 2"/>
          <p:cNvPicPr>
            <a:picLocks noChangeAspect="1" noChangeArrowheads="1"/>
          </p:cNvPicPr>
          <p:nvPr/>
        </p:nvPicPr>
        <p:blipFill>
          <a:blip r:embed="rId2" cstate="print"/>
          <a:srcRect/>
          <a:stretch>
            <a:fillRect/>
          </a:stretch>
        </p:blipFill>
        <p:spPr bwMode="auto">
          <a:xfrm>
            <a:off x="611560" y="672951"/>
            <a:ext cx="3045938" cy="3384376"/>
          </a:xfrm>
          <a:prstGeom prst="rect">
            <a:avLst/>
          </a:prstGeom>
          <a:noFill/>
          <a:ln w="9525">
            <a:noFill/>
            <a:miter lim="800000"/>
            <a:headEnd/>
            <a:tailEnd/>
          </a:ln>
        </p:spPr>
      </p:pic>
      <p:sp>
        <p:nvSpPr>
          <p:cNvPr id="4" name="Прямоугольник 3"/>
          <p:cNvSpPr/>
          <p:nvPr/>
        </p:nvSpPr>
        <p:spPr>
          <a:xfrm>
            <a:off x="317492" y="4201343"/>
            <a:ext cx="3606436" cy="307777"/>
          </a:xfrm>
          <a:prstGeom prst="rect">
            <a:avLst/>
          </a:prstGeom>
        </p:spPr>
        <p:txBody>
          <a:bodyPr wrap="none">
            <a:spAutoFit/>
          </a:bodyPr>
          <a:lstStyle/>
          <a:p>
            <a:r>
              <a:rPr lang="ru-RU" sz="1400" dirty="0" err="1" smtClean="0">
                <a:latin typeface="Times New Roman" pitchFamily="18" charset="0"/>
                <a:cs typeface="Times New Roman" pitchFamily="18" charset="0"/>
              </a:rPr>
              <a:t>Одзаки</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Хоцуми</a:t>
            </a:r>
            <a:r>
              <a:rPr lang="ru-RU" sz="1400" dirty="0" smtClean="0">
                <a:latin typeface="Times New Roman" pitchFamily="18" charset="0"/>
                <a:cs typeface="Times New Roman" pitchFamily="18" charset="0"/>
              </a:rPr>
              <a:t> родился 29 апреля 1901 года</a:t>
            </a:r>
            <a:endParaRPr lang="ru-RU" sz="1400" dirty="0">
              <a:latin typeface="Times New Roman" pitchFamily="18" charset="0"/>
              <a:cs typeface="Times New Roman" pitchFamily="18" charset="0"/>
            </a:endParaRPr>
          </a:p>
        </p:txBody>
      </p:sp>
      <p:pic>
        <p:nvPicPr>
          <p:cNvPr id="10243" name="Picture 3"/>
          <p:cNvPicPr>
            <a:picLocks noChangeAspect="1" noChangeArrowheads="1"/>
          </p:cNvPicPr>
          <p:nvPr/>
        </p:nvPicPr>
        <p:blipFill>
          <a:blip r:embed="rId3" cstate="print"/>
          <a:srcRect/>
          <a:stretch>
            <a:fillRect/>
          </a:stretch>
        </p:blipFill>
        <p:spPr bwMode="auto">
          <a:xfrm>
            <a:off x="5292081" y="672950"/>
            <a:ext cx="3292146" cy="3484544"/>
          </a:xfrm>
          <a:prstGeom prst="rect">
            <a:avLst/>
          </a:prstGeom>
          <a:noFill/>
          <a:ln w="9525">
            <a:noFill/>
            <a:miter lim="800000"/>
            <a:headEnd/>
            <a:tailEnd/>
          </a:ln>
        </p:spPr>
      </p:pic>
      <p:sp>
        <p:nvSpPr>
          <p:cNvPr id="6" name="Прямоугольник 5"/>
          <p:cNvSpPr/>
          <p:nvPr/>
        </p:nvSpPr>
        <p:spPr>
          <a:xfrm>
            <a:off x="5292080" y="4181598"/>
            <a:ext cx="3455241" cy="307777"/>
          </a:xfrm>
          <a:prstGeom prst="rect">
            <a:avLst/>
          </a:prstGeom>
        </p:spPr>
        <p:txBody>
          <a:bodyPr wrap="none">
            <a:spAutoFit/>
          </a:bodyPr>
          <a:lstStyle/>
          <a:p>
            <a:r>
              <a:rPr lang="ru-RU" sz="1400" dirty="0" err="1" smtClean="0">
                <a:latin typeface="Times New Roman" pitchFamily="18" charset="0"/>
                <a:cs typeface="Times New Roman" pitchFamily="18" charset="0"/>
              </a:rPr>
              <a:t>Агнес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Смедли</a:t>
            </a:r>
            <a:r>
              <a:rPr lang="ru-RU" sz="1400" dirty="0" smtClean="0">
                <a:latin typeface="Times New Roman" pitchFamily="18" charset="0"/>
                <a:cs typeface="Times New Roman" pitchFamily="18" charset="0"/>
              </a:rPr>
              <a:t>, американская журналистка</a:t>
            </a:r>
            <a:endParaRPr lang="ru-RU" sz="1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395536" y="4755922"/>
            <a:ext cx="835292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1933 году командование принимает решение о направлении Зорге в Японию, куда он прибыл  6 сентября 1933 года в качестве корреспондента влиятельных немецких газет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Бёрзен</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курьер</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и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Франкфуртер</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цайтунг</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Перед этим он посетил США, где как немецкий корреспондент сумел получить от японского посольства рекомендательное письмо в министерство иностранных дел Японии.</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266" name="Picture 2"/>
          <p:cNvPicPr>
            <a:picLocks noChangeAspect="1" noChangeArrowheads="1"/>
          </p:cNvPicPr>
          <p:nvPr/>
        </p:nvPicPr>
        <p:blipFill>
          <a:blip r:embed="rId2" cstate="print"/>
          <a:srcRect/>
          <a:stretch>
            <a:fillRect/>
          </a:stretch>
        </p:blipFill>
        <p:spPr bwMode="auto">
          <a:xfrm>
            <a:off x="1691680" y="438894"/>
            <a:ext cx="5715000" cy="428625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l="2362" t="3150" r="12589" b="5501"/>
          <a:stretch>
            <a:fillRect/>
          </a:stretch>
        </p:blipFill>
        <p:spPr bwMode="auto">
          <a:xfrm>
            <a:off x="539553" y="476672"/>
            <a:ext cx="4022516" cy="3240360"/>
          </a:xfrm>
          <a:prstGeom prst="rect">
            <a:avLst/>
          </a:prstGeom>
          <a:noFill/>
          <a:ln w="9525">
            <a:noFill/>
            <a:miter lim="800000"/>
            <a:headEnd/>
            <a:tailEnd/>
          </a:ln>
        </p:spPr>
      </p:pic>
      <p:sp>
        <p:nvSpPr>
          <p:cNvPr id="8195" name="Rectangle 3"/>
          <p:cNvSpPr>
            <a:spLocks noChangeArrowheads="1"/>
          </p:cNvSpPr>
          <p:nvPr/>
        </p:nvSpPr>
        <p:spPr bwMode="auto">
          <a:xfrm>
            <a:off x="611560" y="4920262"/>
            <a:ext cx="806489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 1936 года работал в Японии. В 1938 году человек, завербовавший Рихарда,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Ян Берзин, руководитель военной разведки СССР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был арестован и расстрелян, кроме того, было ликвидировано почти всё руководство советской военной разведки. Значительное количество сотрудников военной разведки, работавших за рубежом, были отозваны в СССР и репрессированы, в том числе должен был быть арестован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6386" name="Picture 2"/>
          <p:cNvPicPr>
            <a:picLocks noChangeAspect="1" noChangeArrowheads="1"/>
          </p:cNvPicPr>
          <p:nvPr/>
        </p:nvPicPr>
        <p:blipFill>
          <a:blip r:embed="rId3" cstate="print"/>
          <a:srcRect/>
          <a:stretch>
            <a:fillRect/>
          </a:stretch>
        </p:blipFill>
        <p:spPr bwMode="auto">
          <a:xfrm>
            <a:off x="4922309" y="1176157"/>
            <a:ext cx="3754147" cy="370409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364088" y="319291"/>
            <a:ext cx="3528392"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Зорге вызывали в СССР в отпуск секретной телеграммой из Японии, где он в то время работал. Однако Зорге, видимо, догадался, что вместо отпуска его ждёт арест, о чём свидетельствуют его телеграммы</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180975" algn="l" defTabSz="914400" rtl="0" eaLnBrk="1" fontAlgn="base" latinLnBrk="0" hangingPunct="1">
              <a:lnSpc>
                <a:spcPct val="100000"/>
              </a:lnSpc>
              <a:spcBef>
                <a:spcPct val="0"/>
              </a:spcBef>
              <a:spcAft>
                <a:spcPct val="0"/>
              </a:spcAft>
              <a:buClrTx/>
              <a:buSzTx/>
              <a:buFontTx/>
              <a:buNone/>
              <a:tabLst>
                <a:tab pos="180975" algn="l"/>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Char char="•"/>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январь 1940 года: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 благодарностью принимаю ваши приветы и пожелания в отношении отпуска. Однако, если я поеду в отпуск, это сразу сократит информацию</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180975" algn="l" defTabSz="914400" rtl="0" eaLnBrk="0" fontAlgn="base" latinLnBrk="0" hangingPunct="0">
              <a:lnSpc>
                <a:spcPct val="100000"/>
              </a:lnSpc>
              <a:spcBef>
                <a:spcPct val="0"/>
              </a:spcBef>
              <a:spcAft>
                <a:spcPct val="0"/>
              </a:spcAft>
              <a:buClrTx/>
              <a:buSzTx/>
              <a:tabLst>
                <a:tab pos="180975" algn="l"/>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Char char="•"/>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май 1940 года: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Само собой разумеется, что в связи с современным военным положением мы отодвигаем свои сроки возвращения домой. Ещё раз заверяем вас, что сейчас не время ставить вопрос об этом</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180975" algn="l" defTabSz="914400" rtl="0" eaLnBrk="0" fontAlgn="base" latinLnBrk="0" hangingPunct="0">
              <a:lnSpc>
                <a:spcPct val="100000"/>
              </a:lnSpc>
              <a:spcBef>
                <a:spcPct val="0"/>
              </a:spcBef>
              <a:spcAft>
                <a:spcPct val="0"/>
              </a:spcAft>
              <a:buClrTx/>
              <a:buSzTx/>
              <a:tabLst>
                <a:tab pos="180975" algn="l"/>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Char char="•"/>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октябрь 1940 года: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Могу ли я рассчитывать вернуться домой после окончания войны?</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tab pos="180975" algn="l"/>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291" name="Picture 3"/>
          <p:cNvPicPr>
            <a:picLocks noChangeAspect="1" noChangeArrowheads="1"/>
          </p:cNvPicPr>
          <p:nvPr/>
        </p:nvPicPr>
        <p:blipFill>
          <a:blip r:embed="rId2" cstate="print">
            <a:lum contrast="30000"/>
          </a:blip>
          <a:srcRect/>
          <a:stretch>
            <a:fillRect/>
          </a:stretch>
        </p:blipFill>
        <p:spPr bwMode="auto">
          <a:xfrm>
            <a:off x="395536" y="404664"/>
            <a:ext cx="4720856" cy="568863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1907704" y="456510"/>
            <a:ext cx="5184576" cy="4052610"/>
          </a:xfrm>
          <a:prstGeom prst="rect">
            <a:avLst/>
          </a:prstGeom>
          <a:noFill/>
          <a:ln w="9525">
            <a:noFill/>
            <a:miter lim="800000"/>
            <a:headEnd/>
            <a:tailEnd/>
          </a:ln>
        </p:spPr>
      </p:pic>
      <p:sp>
        <p:nvSpPr>
          <p:cNvPr id="10243" name="Rectangle 3"/>
          <p:cNvSpPr>
            <a:spLocks noChangeArrowheads="1"/>
          </p:cNvSpPr>
          <p:nvPr/>
        </p:nvSpPr>
        <p:spPr bwMode="auto">
          <a:xfrm>
            <a:off x="395536" y="4637454"/>
            <a:ext cx="849694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Отказавшись выполнять приказ Центра о возвращении, Зорге тем не менее продолжал свою работу и регулярно отсылал добытую информацию.</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Когда военный атташе Евгений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Отто</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стал германским послом в Японии, Зорге получил место пресс-секретаря посольства.</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Самым важным в разведывательной деятельности Рихарда Зорге и его организации считается период 1939</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1941 годов, когда ему удалось раскрыть планы нападения Германии на Советский Союз.</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539552" y="4221088"/>
            <a:ext cx="828092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Но этого донесения в Ставке как будто не слышали. Зорге был на грани отчаяния.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Произошла какая-то чудовищная ошибка!</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сокрушался разведчик, когда 22 июня 1941 года его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пророчество</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фатальным для страны образом сбылось. Второй шанс оценить профессионализм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Рамзая</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командованию выпал через пару месяцев. Зорге сообщал в Ставку, что Япония до конца 1941 года и в начале 1942 года не выступит против СССР, чем избавит Сталина от изнурительной войны на два фронта. К этому донесению Зорге уже прислушались: Ставка смогла без особого риска снять с восточных границ страны 26 свежих, хорошо обученных сибирских дивизий и перебросить их на Западный фронт, под Москву, предотвратив захват гитлеровцами нашей столицы.</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194" name="Picture 2"/>
          <p:cNvPicPr>
            <a:picLocks noChangeAspect="1" noChangeArrowheads="1"/>
          </p:cNvPicPr>
          <p:nvPr/>
        </p:nvPicPr>
        <p:blipFill>
          <a:blip r:embed="rId2" cstate="print"/>
          <a:srcRect/>
          <a:stretch>
            <a:fillRect/>
          </a:stretch>
        </p:blipFill>
        <p:spPr bwMode="auto">
          <a:xfrm>
            <a:off x="4067944" y="764704"/>
            <a:ext cx="4503332" cy="3339972"/>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1043608" y="548680"/>
            <a:ext cx="2016224" cy="358153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95536" y="4883676"/>
            <a:ext cx="842493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18 октября 1941 Зорге был арестован японской полицией и в сентябре 1943 года приговорён к смертной казни через повешение на рояльной струне. Берлин был шокирован арестом, Гитлер лично требовал от японских властей выдачи предателя, но безуспешно. При этом японцы предлагали Сталину обменять Зорге, на что Сталин не пошёл. По мнению Б. И.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Гудзя</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это произошло из-за того, что к Зорге применяли пытки, и тот сознался, что был агентом СССР, чего Сталин не простил.</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70" name="Picture 2"/>
          <p:cNvPicPr>
            <a:picLocks noChangeAspect="1" noChangeArrowheads="1"/>
          </p:cNvPicPr>
          <p:nvPr/>
        </p:nvPicPr>
        <p:blipFill>
          <a:blip r:embed="rId2" cstate="print"/>
          <a:srcRect/>
          <a:stretch>
            <a:fillRect/>
          </a:stretch>
        </p:blipFill>
        <p:spPr bwMode="auto">
          <a:xfrm>
            <a:off x="1547664" y="523660"/>
            <a:ext cx="5832648" cy="420148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611560" y="5445224"/>
            <a:ext cx="813690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Казнь Зорге состоялась в токийской тюрьме </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Сугамо</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 10.20 утра 7 ноября 1944 года. Последними словами его перед казнью 7 ноября 1944 года были </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Да здравствует Коммунистическая партия, Советский Союз, Красная Армия!</a:t>
            </a:r>
            <a:r>
              <a:rPr kumimoji="0" lang="ru-RU"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1619672" y="474634"/>
            <a:ext cx="6263334" cy="497521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5160094"/>
            <a:ext cx="828092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Похоронен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во дворе тюрьмы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Сугамо</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 1967 году его останки перезахоронены на кладбище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Тама</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 Токио.</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Советский Союз в течение 20 лет не признавал Зорге своим агентом. Только 5 ноября 1964 года Р. Зорге рассекретили и присвоили звание Героя Советского Союза (посмертно).</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1547664" y="513184"/>
            <a:ext cx="6096000" cy="4572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467544" y="5301208"/>
            <a:ext cx="81724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Рихардом</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Зорге были написаны три книги и мемуары. Мемуары писались в японской тюрьме. (При жизни Зорге опубликовал три книги: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Концентрация капитала и Роза Люксембург</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(1922),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Экономические последствия Версальского мирного договора</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(1926),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Германский империализм</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(1927).</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100" name="Picture 4"/>
          <p:cNvPicPr>
            <a:picLocks noChangeAspect="1" noChangeArrowheads="1"/>
          </p:cNvPicPr>
          <p:nvPr/>
        </p:nvPicPr>
        <p:blipFill>
          <a:blip r:embed="rId2" cstate="print"/>
          <a:srcRect/>
          <a:stretch>
            <a:fillRect/>
          </a:stretch>
        </p:blipFill>
        <p:spPr bwMode="auto">
          <a:xfrm>
            <a:off x="4860032" y="620688"/>
            <a:ext cx="3170205" cy="4680520"/>
          </a:xfrm>
          <a:prstGeom prst="rect">
            <a:avLst/>
          </a:prstGeom>
          <a:noFill/>
          <a:ln w="9525">
            <a:noFill/>
            <a:miter lim="800000"/>
            <a:headEnd/>
            <a:tailEnd/>
          </a:ln>
        </p:spPr>
      </p:pic>
      <p:pic>
        <p:nvPicPr>
          <p:cNvPr id="4101" name="Picture 5"/>
          <p:cNvPicPr>
            <a:picLocks noChangeAspect="1" noChangeArrowheads="1"/>
          </p:cNvPicPr>
          <p:nvPr/>
        </p:nvPicPr>
        <p:blipFill>
          <a:blip r:embed="rId3" cstate="print"/>
          <a:srcRect/>
          <a:stretch>
            <a:fillRect/>
          </a:stretch>
        </p:blipFill>
        <p:spPr bwMode="auto">
          <a:xfrm>
            <a:off x="539552" y="548680"/>
            <a:ext cx="3152775" cy="47625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lum contrast="-10000"/>
          </a:blip>
          <a:srcRect/>
          <a:stretch>
            <a:fillRect/>
          </a:stretch>
        </p:blipFill>
        <p:spPr bwMode="auto">
          <a:xfrm>
            <a:off x="1311066" y="404664"/>
            <a:ext cx="6789326" cy="3168352"/>
          </a:xfrm>
          <a:prstGeom prst="rect">
            <a:avLst/>
          </a:prstGeom>
          <a:ln>
            <a:noFill/>
          </a:ln>
          <a:effectLst>
            <a:softEdge rad="112500"/>
          </a:effectLst>
        </p:spPr>
      </p:pic>
      <p:sp>
        <p:nvSpPr>
          <p:cNvPr id="3075" name="Rectangle 3"/>
          <p:cNvSpPr>
            <a:spLocks noChangeArrowheads="1"/>
          </p:cNvSpPr>
          <p:nvPr/>
        </p:nvSpPr>
        <p:spPr bwMode="auto">
          <a:xfrm>
            <a:off x="395536" y="3550364"/>
            <a:ext cx="8208912"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Был дважды женат</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180975" algn="just" defTabSz="914400" rtl="0" eaLnBrk="1" fontAlgn="base" latinLnBrk="0" hangingPunct="1">
              <a:lnSpc>
                <a:spcPct val="100000"/>
              </a:lnSpc>
              <a:spcBef>
                <a:spcPct val="0"/>
              </a:spcBef>
              <a:spcAft>
                <a:spcPct val="0"/>
              </a:spcAft>
              <a:buClrTx/>
              <a:buSzTx/>
              <a:buFontTx/>
              <a:buNone/>
              <a:tabLst>
                <a:tab pos="180975" algn="l"/>
              </a:tabLst>
            </a:pPr>
            <a:endPar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первая </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жена Кристина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Герлах</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бросила Рихарда в 1926 году, вернувшись из СССР в Германию</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180975" algn="just" defTabSz="914400" rtl="0" eaLnBrk="0" fontAlgn="base" latinLnBrk="0" hangingPunct="0">
              <a:lnSpc>
                <a:spcPct val="100000"/>
              </a:lnSpc>
              <a:spcBef>
                <a:spcPct val="0"/>
              </a:spcBef>
              <a:spcAft>
                <a:spcPct val="0"/>
              </a:spcAft>
              <a:buClrTx/>
              <a:buSzTx/>
              <a:tabLst>
                <a:tab pos="180975" algn="l"/>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вторая жена Максимова, Екатерина Александровна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была арестована в 1940 году, призналась в связях с врагами, выслана в Красноярский край (Большая Мурта), где умерла 3 июля 1943 года</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180975" algn="just" defTabSz="914400" rtl="0" eaLnBrk="0" fontAlgn="base" latinLnBrk="0" hangingPunct="0">
              <a:lnSpc>
                <a:spcPct val="100000"/>
              </a:lnSpc>
              <a:spcBef>
                <a:spcPct val="0"/>
              </a:spcBef>
              <a:spcAft>
                <a:spcPct val="0"/>
              </a:spcAft>
              <a:buClrTx/>
              <a:buSzTx/>
              <a:buFontTx/>
              <a:buChar char="•"/>
              <a:tabLst>
                <a:tab pos="180975" algn="l"/>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180975"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Кроме того, он долгое время жил с японкой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Ханако</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Исии</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Она организовала его перезахоронение с тюремного на общее кладбище и навещала могилу Зорге вплоть до своей смерти в 2000 году.</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5148064" y="1124744"/>
            <a:ext cx="3275856"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Именем Зорге названы улицы во многих городах России </a:t>
            </a:r>
            <a:r>
              <a:rPr kumimoji="0" lang="ru-RU" sz="16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 Липецке, Волгограде, Москве, Казани, Твери, Уфе, Ростове-на-Дону, Апшеронске (Краснодарский край), Туле (Пролетарский район), Кургане, улица и монумент Зорге в Кировском районе Новосибирска, в Санкт-Петербурге (район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Юго-Запад</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улица Р. Зорге в г. </a:t>
            </a:r>
            <a:r>
              <a:rPr kumimoji="0" lang="ru-RU" sz="1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Сарове</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улица Зорге в г. Новокузнецке. Также есть улицы в Астане и Алма-Ате (Казахстан).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314" name="Picture 2"/>
          <p:cNvPicPr>
            <a:picLocks noChangeAspect="1" noChangeArrowheads="1"/>
          </p:cNvPicPr>
          <p:nvPr/>
        </p:nvPicPr>
        <p:blipFill>
          <a:blip r:embed="rId2" cstate="print"/>
          <a:srcRect/>
          <a:stretch>
            <a:fillRect/>
          </a:stretch>
        </p:blipFill>
        <p:spPr bwMode="auto">
          <a:xfrm>
            <a:off x="467544" y="404664"/>
            <a:ext cx="3888432" cy="6003017"/>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2339752" y="404664"/>
            <a:ext cx="4824536" cy="5025558"/>
          </a:xfrm>
          <a:prstGeom prst="rect">
            <a:avLst/>
          </a:prstGeom>
          <a:noFill/>
          <a:ln w="9525">
            <a:noFill/>
            <a:miter lim="800000"/>
            <a:headEnd/>
            <a:tailEnd/>
          </a:ln>
        </p:spPr>
      </p:pic>
      <p:sp>
        <p:nvSpPr>
          <p:cNvPr id="3" name="Прямоугольник 2"/>
          <p:cNvSpPr/>
          <p:nvPr/>
        </p:nvSpPr>
        <p:spPr>
          <a:xfrm>
            <a:off x="611560" y="5373216"/>
            <a:ext cx="8064896" cy="923330"/>
          </a:xfrm>
          <a:prstGeom prst="rect">
            <a:avLst/>
          </a:prstGeom>
        </p:spPr>
        <p:txBody>
          <a:bodyPr wrap="square">
            <a:spAutoFit/>
          </a:bodyPr>
          <a:lstStyle/>
          <a:p>
            <a:pPr lvl="0" indent="180975" algn="ctr" fontAlgn="base">
              <a:spcBef>
                <a:spcPct val="0"/>
              </a:spcBef>
              <a:spcAft>
                <a:spcPct val="0"/>
              </a:spcAft>
            </a:pPr>
            <a:r>
              <a:rPr lang="ru-RU" dirty="0" smtClean="0">
                <a:latin typeface="Times New Roman" pitchFamily="18" charset="0"/>
                <a:ea typeface="Calibri" pitchFamily="34" charset="0"/>
                <a:cs typeface="Times New Roman" pitchFamily="18" charset="0"/>
              </a:rPr>
              <a:t>В Баку (Азербайджан), где родился Р. Зорге, в его честь названы парк, где установлен монумент разведчику, и одна из главных улиц города, кроме того, в Баку существует дом-музей Р. Зорге. </a:t>
            </a:r>
            <a:endParaRPr lang="ru-RU" dirty="0" smtClean="0">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530006"/>
            <a:ext cx="7704856" cy="923330"/>
          </a:xfrm>
          <a:prstGeom prst="rect">
            <a:avLst/>
          </a:prstGeom>
        </p:spPr>
        <p:txBody>
          <a:bodyPr wrap="square">
            <a:spAutoFit/>
          </a:bodyPr>
          <a:lstStyle/>
          <a:p>
            <a:pPr algn="ctr"/>
            <a:r>
              <a:rPr lang="ru-RU" dirty="0" smtClean="0">
                <a:latin typeface="Times New Roman" pitchFamily="18" charset="0"/>
                <a:ea typeface="Calibri" pitchFamily="34" charset="0"/>
                <a:cs typeface="Times New Roman" pitchFamily="18" charset="0"/>
              </a:rPr>
              <a:t>Именем разведчика в сентябре 1969 была названа одна из улиц (de:</a:t>
            </a:r>
            <a:r>
              <a:rPr lang="ru-RU" dirty="0" err="1" smtClean="0">
                <a:latin typeface="Times New Roman" pitchFamily="18" charset="0"/>
                <a:ea typeface="Calibri" pitchFamily="34" charset="0"/>
                <a:cs typeface="Times New Roman" pitchFamily="18" charset="0"/>
              </a:rPr>
              <a:t>Richard-Sorge-Stra</a:t>
            </a:r>
            <a:r>
              <a:rPr lang="ru-RU" dirty="0" err="1" smtClean="0">
                <a:latin typeface="Calibri"/>
                <a:ea typeface="Calibri" pitchFamily="34" charset="0"/>
                <a:cs typeface="Times New Roman" pitchFamily="18" charset="0"/>
              </a:rPr>
              <a:t>ß</a:t>
            </a:r>
            <a:r>
              <a:rPr lang="ru-RU" dirty="0" err="1" smtClean="0">
                <a:latin typeface="Times New Roman" pitchFamily="18" charset="0"/>
                <a:ea typeface="Calibri" pitchFamily="34" charset="0"/>
                <a:cs typeface="Times New Roman" pitchFamily="18" charset="0"/>
              </a:rPr>
              <a:t>e</a:t>
            </a:r>
            <a:r>
              <a:rPr lang="ru-RU" dirty="0" smtClean="0">
                <a:latin typeface="Times New Roman" pitchFamily="18" charset="0"/>
                <a:ea typeface="Calibri" pitchFamily="34" charset="0"/>
                <a:cs typeface="Times New Roman" pitchFamily="18" charset="0"/>
              </a:rPr>
              <a:t>) в Восточном Берлине, в городском районе </a:t>
            </a:r>
            <a:r>
              <a:rPr lang="ru-RU" dirty="0" err="1" smtClean="0">
                <a:latin typeface="Times New Roman" pitchFamily="18" charset="0"/>
                <a:ea typeface="Calibri" pitchFamily="34" charset="0"/>
                <a:cs typeface="Times New Roman" pitchFamily="18" charset="0"/>
              </a:rPr>
              <a:t>Фридрихсхайн</a:t>
            </a:r>
            <a:r>
              <a:rPr lang="ru-RU" dirty="0" smtClean="0">
                <a:latin typeface="Times New Roman" pitchFamily="18" charset="0"/>
                <a:ea typeface="Calibri" pitchFamily="34" charset="0"/>
                <a:cs typeface="Times New Roman" pitchFamily="18" charset="0"/>
              </a:rPr>
              <a:t>. Название сохранилось и после объединения Германии.  </a:t>
            </a:r>
            <a:endParaRPr lang="ru-RU" dirty="0"/>
          </a:p>
        </p:txBody>
      </p:sp>
      <p:pic>
        <p:nvPicPr>
          <p:cNvPr id="17410" name="Picture 2"/>
          <p:cNvPicPr>
            <a:picLocks noChangeAspect="1" noChangeArrowheads="1"/>
          </p:cNvPicPr>
          <p:nvPr/>
        </p:nvPicPr>
        <p:blipFill>
          <a:blip r:embed="rId2" cstate="print"/>
          <a:srcRect/>
          <a:stretch>
            <a:fillRect/>
          </a:stretch>
        </p:blipFill>
        <p:spPr bwMode="auto">
          <a:xfrm>
            <a:off x="1331640" y="476672"/>
            <a:ext cx="6585248" cy="4938936"/>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5807005"/>
            <a:ext cx="8208912" cy="646331"/>
          </a:xfrm>
          <a:prstGeom prst="rect">
            <a:avLst/>
          </a:prstGeom>
        </p:spPr>
        <p:txBody>
          <a:bodyPr wrap="square">
            <a:spAutoFit/>
          </a:bodyPr>
          <a:lstStyle/>
          <a:p>
            <a:pPr algn="ctr"/>
            <a:r>
              <a:rPr lang="ru-RU" dirty="0" smtClean="0">
                <a:latin typeface="Times New Roman" pitchFamily="18" charset="0"/>
                <a:ea typeface="Calibri" pitchFamily="34" charset="0"/>
                <a:cs typeface="Times New Roman" pitchFamily="18" charset="0"/>
              </a:rPr>
              <a:t>В честь Рихарда Зорге в СССР были названы корабли, улицы и школы. Кроме того в СССР и ГДР были выпущены почтовые марки с его изображением.</a:t>
            </a:r>
            <a:endParaRPr lang="ru-RU" dirty="0"/>
          </a:p>
        </p:txBody>
      </p:sp>
      <p:pic>
        <p:nvPicPr>
          <p:cNvPr id="15362" name="Picture 2"/>
          <p:cNvPicPr>
            <a:picLocks noChangeAspect="1" noChangeArrowheads="1"/>
          </p:cNvPicPr>
          <p:nvPr/>
        </p:nvPicPr>
        <p:blipFill>
          <a:blip r:embed="rId2" cstate="print"/>
          <a:srcRect/>
          <a:stretch>
            <a:fillRect/>
          </a:stretch>
        </p:blipFill>
        <p:spPr bwMode="auto">
          <a:xfrm rot="1152991">
            <a:off x="6167793" y="3016867"/>
            <a:ext cx="1869561" cy="2574845"/>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rot="20204653">
            <a:off x="1442289" y="3157978"/>
            <a:ext cx="1563557" cy="2507735"/>
          </a:xfrm>
          <a:prstGeom prst="rect">
            <a:avLst/>
          </a:prstGeom>
          <a:noFill/>
          <a:ln w="9525">
            <a:noFill/>
            <a:miter lim="800000"/>
            <a:headEnd/>
            <a:tailEnd/>
          </a:ln>
        </p:spPr>
      </p:pic>
      <p:pic>
        <p:nvPicPr>
          <p:cNvPr id="15364" name="Picture 4"/>
          <p:cNvPicPr>
            <a:picLocks noChangeAspect="1" noChangeArrowheads="1"/>
          </p:cNvPicPr>
          <p:nvPr/>
        </p:nvPicPr>
        <p:blipFill>
          <a:blip r:embed="rId4" cstate="print"/>
          <a:srcRect/>
          <a:stretch>
            <a:fillRect/>
          </a:stretch>
        </p:blipFill>
        <p:spPr bwMode="auto">
          <a:xfrm>
            <a:off x="3923928" y="3573016"/>
            <a:ext cx="1456290" cy="2304256"/>
          </a:xfrm>
          <a:prstGeom prst="rect">
            <a:avLst/>
          </a:prstGeom>
          <a:noFill/>
          <a:ln w="9525">
            <a:noFill/>
            <a:miter lim="800000"/>
            <a:headEnd/>
            <a:tailEnd/>
          </a:ln>
        </p:spPr>
      </p:pic>
      <p:pic>
        <p:nvPicPr>
          <p:cNvPr id="15365" name="Picture 5"/>
          <p:cNvPicPr>
            <a:picLocks noChangeAspect="1" noChangeArrowheads="1"/>
          </p:cNvPicPr>
          <p:nvPr/>
        </p:nvPicPr>
        <p:blipFill>
          <a:blip r:embed="rId5" cstate="print"/>
          <a:srcRect/>
          <a:stretch>
            <a:fillRect/>
          </a:stretch>
        </p:blipFill>
        <p:spPr bwMode="auto">
          <a:xfrm rot="1193533">
            <a:off x="6907929" y="590380"/>
            <a:ext cx="1558936" cy="2455324"/>
          </a:xfrm>
          <a:prstGeom prst="rect">
            <a:avLst/>
          </a:prstGeom>
          <a:noFill/>
          <a:ln w="9525">
            <a:noFill/>
            <a:miter lim="800000"/>
            <a:headEnd/>
            <a:tailEnd/>
          </a:ln>
        </p:spPr>
      </p:pic>
      <p:pic>
        <p:nvPicPr>
          <p:cNvPr id="15366" name="Picture 6"/>
          <p:cNvPicPr>
            <a:picLocks noChangeAspect="1" noChangeArrowheads="1"/>
          </p:cNvPicPr>
          <p:nvPr/>
        </p:nvPicPr>
        <p:blipFill>
          <a:blip r:embed="rId6" cstate="print"/>
          <a:srcRect/>
          <a:stretch>
            <a:fillRect/>
          </a:stretch>
        </p:blipFill>
        <p:spPr bwMode="auto">
          <a:xfrm rot="20424187">
            <a:off x="702300" y="494945"/>
            <a:ext cx="1747968" cy="2663081"/>
          </a:xfrm>
          <a:prstGeom prst="rect">
            <a:avLst/>
          </a:prstGeom>
          <a:noFill/>
          <a:ln w="9525">
            <a:noFill/>
            <a:miter lim="800000"/>
            <a:headEnd/>
            <a:tailEnd/>
          </a:ln>
        </p:spPr>
      </p:pic>
      <p:pic>
        <p:nvPicPr>
          <p:cNvPr id="15367" name="Picture 7"/>
          <p:cNvPicPr>
            <a:picLocks noChangeAspect="1" noChangeArrowheads="1"/>
          </p:cNvPicPr>
          <p:nvPr/>
        </p:nvPicPr>
        <p:blipFill>
          <a:blip r:embed="rId7" cstate="print"/>
          <a:srcRect/>
          <a:stretch>
            <a:fillRect/>
          </a:stretch>
        </p:blipFill>
        <p:spPr bwMode="auto">
          <a:xfrm>
            <a:off x="3491880" y="404664"/>
            <a:ext cx="1996912" cy="314941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4041576" y="3393859"/>
            <a:ext cx="4706888" cy="3059477"/>
          </a:xfrm>
          <a:prstGeom prst="rect">
            <a:avLst/>
          </a:prstGeom>
          <a:noFill/>
          <a:ln w="9525">
            <a:noFill/>
            <a:miter lim="800000"/>
            <a:headEnd/>
            <a:tailEnd/>
          </a:ln>
        </p:spPr>
      </p:pic>
      <p:pic>
        <p:nvPicPr>
          <p:cNvPr id="2" name="Picture 3"/>
          <p:cNvPicPr>
            <a:picLocks noChangeAspect="1" noChangeArrowheads="1"/>
          </p:cNvPicPr>
          <p:nvPr/>
        </p:nvPicPr>
        <p:blipFill>
          <a:blip r:embed="rId3" cstate="print"/>
          <a:srcRect/>
          <a:stretch>
            <a:fillRect/>
          </a:stretch>
        </p:blipFill>
        <p:spPr bwMode="auto">
          <a:xfrm>
            <a:off x="467544" y="404664"/>
            <a:ext cx="3916381" cy="3168352"/>
          </a:xfrm>
          <a:prstGeom prst="rect">
            <a:avLst/>
          </a:prstGeom>
          <a:noFill/>
          <a:ln w="9525">
            <a:noFill/>
            <a:miter lim="800000"/>
            <a:headEnd/>
            <a:tailEnd/>
          </a:ln>
        </p:spPr>
      </p:pic>
      <p:sp>
        <p:nvSpPr>
          <p:cNvPr id="4" name="Прямоугольник 3"/>
          <p:cNvSpPr/>
          <p:nvPr/>
        </p:nvSpPr>
        <p:spPr>
          <a:xfrm>
            <a:off x="1043608" y="4653136"/>
            <a:ext cx="2664296" cy="523220"/>
          </a:xfrm>
          <a:prstGeom prst="rect">
            <a:avLst/>
          </a:prstGeom>
        </p:spPr>
        <p:txBody>
          <a:bodyPr wrap="square">
            <a:spAutoFit/>
          </a:bodyPr>
          <a:lstStyle/>
          <a:p>
            <a:pPr algn="ctr"/>
            <a:r>
              <a:rPr lang="ru-RU" sz="1400" dirty="0" smtClean="0">
                <a:latin typeface="Times New Roman" pitchFamily="18" charset="0"/>
                <a:cs typeface="Times New Roman" pitchFamily="18" charset="0"/>
              </a:rPr>
              <a:t>Двухпалубный теплоход "</a:t>
            </a:r>
            <a:r>
              <a:rPr lang="ru-RU" sz="1400" dirty="0" err="1" smtClean="0">
                <a:latin typeface="Times New Roman" pitchFamily="18" charset="0"/>
                <a:cs typeface="Times New Roman" pitchFamily="18" charset="0"/>
              </a:rPr>
              <a:t>Рихард</a:t>
            </a:r>
            <a:r>
              <a:rPr lang="ru-RU" sz="1400" dirty="0" smtClean="0">
                <a:latin typeface="Times New Roman" pitchFamily="18" charset="0"/>
                <a:cs typeface="Times New Roman" pitchFamily="18" charset="0"/>
              </a:rPr>
              <a:t> Зорге"</a:t>
            </a:r>
            <a:endParaRPr lang="ru-RU" sz="1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119</TotalTime>
  <Words>1561</Words>
  <Application>Microsoft Office PowerPoint</Application>
  <PresentationFormat>Экран (4:3)</PresentationFormat>
  <Paragraphs>49</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Аспект</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Company>MultiDVD Team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Наталья</dc:creator>
  <cp:lastModifiedBy>Наталья</cp:lastModifiedBy>
  <cp:revision>19</cp:revision>
  <dcterms:created xsi:type="dcterms:W3CDTF">2012-10-01T14:12:34Z</dcterms:created>
  <dcterms:modified xsi:type="dcterms:W3CDTF">2012-10-02T15:07:34Z</dcterms:modified>
</cp:coreProperties>
</file>